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 Slab"/>
      <p:regular r:id="rId14"/>
      <p:bold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Helvetica Neue"/>
      <p:regular r:id="rId20"/>
      <p:bold r:id="rId21"/>
      <p:italic r:id="rId22"/>
      <p:boldItalic r:id="rId23"/>
    </p:embeddedFont>
    <p:embeddedFont>
      <p:font typeface="Merriweather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regular.fntdata"/><Relationship Id="rId22" Type="http://schemas.openxmlformats.org/officeDocument/2006/relationships/font" Target="fonts/HelveticaNeue-italic.fntdata"/><Relationship Id="rId21" Type="http://schemas.openxmlformats.org/officeDocument/2006/relationships/font" Target="fonts/HelveticaNeue-bold.fntdata"/><Relationship Id="rId24" Type="http://schemas.openxmlformats.org/officeDocument/2006/relationships/font" Target="fonts/Merriweather-regular.fntdata"/><Relationship Id="rId23" Type="http://schemas.openxmlformats.org/officeDocument/2006/relationships/font" Target="fonts/HelveticaNeue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-italic.fntdata"/><Relationship Id="rId25" Type="http://schemas.openxmlformats.org/officeDocument/2006/relationships/font" Target="fonts/Merriweather-bold.fntdata"/><Relationship Id="rId27" Type="http://schemas.openxmlformats.org/officeDocument/2006/relationships/font" Target="fonts/Merriweather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Slab-bold.fntdata"/><Relationship Id="rId14" Type="http://schemas.openxmlformats.org/officeDocument/2006/relationships/font" Target="fonts/RobotoSlab-regular.fntdata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29af805bc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29af805bc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29af805bc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29af805bc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9af805bc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9af805bc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29af805bc6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29af805bc6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9af805bc6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9af805bc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29af805bc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29af805bc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9af805bc6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9af805bc6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hyperlink" Target="https://www.toptal.com/developers/sorting-algorithm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uol.com.br/tilt/noticias/redacao/2021/05/25/como-funciona-o-prazo-de-validade-dos-alimentos.htm" TargetMode="External"/><Relationship Id="rId4" Type="http://schemas.openxmlformats.org/officeDocument/2006/relationships/hyperlink" Target="https://www.toptal.com/developers/sorting-algorithms" TargetMode="External"/><Relationship Id="rId5" Type="http://schemas.openxmlformats.org/officeDocument/2006/relationships/hyperlink" Target="https://www.ime.usp.br/~pf/algoritmos/aulas/lista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Sistema de Supermercado 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Leonardo Moraes e Luiz Pedro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531300" y="1719700"/>
            <a:ext cx="8224800" cy="29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pt-BR">
                <a:latin typeface="Helvetica Neue"/>
                <a:ea typeface="Helvetica Neue"/>
                <a:cs typeface="Helvetica Neue"/>
                <a:sym typeface="Helvetica Neue"/>
              </a:rPr>
              <a:t>Sistema para supermercados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pt-BR">
                <a:latin typeface="Helvetica Neue"/>
                <a:ea typeface="Helvetica Neue"/>
                <a:cs typeface="Helvetica Neue"/>
                <a:sym typeface="Helvetica Neue"/>
              </a:rPr>
              <a:t>Conceitos utilizados: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○"/>
            </a:pPr>
            <a:r>
              <a:rPr lang="pt-BR" sz="1700">
                <a:latin typeface="Helvetica Neue"/>
                <a:ea typeface="Helvetica Neue"/>
                <a:cs typeface="Helvetica Neue"/>
                <a:sym typeface="Helvetica Neue"/>
              </a:rPr>
              <a:t>Alocação de memória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○"/>
            </a:pPr>
            <a:r>
              <a:rPr lang="pt-BR" sz="1700">
                <a:latin typeface="Helvetica Neue"/>
                <a:ea typeface="Helvetica Neue"/>
                <a:cs typeface="Helvetica Neue"/>
                <a:sym typeface="Helvetica Neue"/>
              </a:rPr>
              <a:t>Lista encadeada circular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Font typeface="Helvetica Neue"/>
              <a:buChar char="○"/>
            </a:pPr>
            <a:r>
              <a:rPr lang="pt-BR" sz="1700">
                <a:latin typeface="Helvetica Neue"/>
                <a:ea typeface="Helvetica Neue"/>
                <a:cs typeface="Helvetica Neue"/>
                <a:sym typeface="Helvetica Neue"/>
              </a:rPr>
              <a:t>Métodos de ordenação</a:t>
            </a:r>
            <a:endParaRPr sz="17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7914" y="1594650"/>
            <a:ext cx="3673784" cy="2448575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4260000" dist="133350">
              <a:srgbClr val="000000">
                <a:alpha val="63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Validade dos alimentos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1014750" y="1907350"/>
            <a:ext cx="7114500" cy="30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900">
                <a:latin typeface="Merriweather"/>
                <a:ea typeface="Merriweather"/>
                <a:cs typeface="Merriweather"/>
                <a:sym typeface="Merriweather"/>
              </a:rPr>
              <a:t>“Depois do prazo, não é mais possível garantir a integridade do alimento, mesmo que seja apenas um dia depois da data. Assim, não recomendamos o consumo”</a:t>
            </a:r>
            <a:endParaRPr sz="1900"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4572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3657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900">
                <a:latin typeface="Helvetica Neue"/>
                <a:ea typeface="Helvetica Neue"/>
                <a:cs typeface="Helvetica Neue"/>
                <a:sym typeface="Helvetica Neue"/>
              </a:rPr>
              <a:t>Roger Barbosa, da Unesp</a:t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9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87900" y="11441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Desenvolver sistema de cadastro, alteração e exclusão de produtos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Ordenação por ordem de validade ou outros fatores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Filtragem dos produtos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idx="4294967295" type="body"/>
          </p:nvPr>
        </p:nvSpPr>
        <p:spPr>
          <a:xfrm>
            <a:off x="1138300" y="2158400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900">
                <a:latin typeface="Merriweather"/>
                <a:ea typeface="Merriweather"/>
                <a:cs typeface="Merriweather"/>
                <a:sym typeface="Merriweather"/>
              </a:rPr>
              <a:t>LISTAS</a:t>
            </a:r>
            <a:endParaRPr sz="29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6225" y="943875"/>
            <a:ext cx="4521875" cy="32557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280000" dist="1714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idx="4294967295" type="body"/>
          </p:nvPr>
        </p:nvSpPr>
        <p:spPr>
          <a:xfrm>
            <a:off x="572100" y="2064600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900">
                <a:latin typeface="Merriweather"/>
                <a:ea typeface="Merriweather"/>
                <a:cs typeface="Merriweather"/>
                <a:sym typeface="Merriweather"/>
              </a:rPr>
              <a:t>ORDENAÇÃO</a:t>
            </a:r>
            <a:endParaRPr sz="29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6225" y="943875"/>
            <a:ext cx="4521875" cy="32557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280000" dist="171450">
              <a:srgbClr val="000000">
                <a:alpha val="50000"/>
              </a:srgbClr>
            </a:outerShdw>
          </a:effectLst>
        </p:spPr>
      </p:pic>
      <p:pic>
        <p:nvPicPr>
          <p:cNvPr id="96" name="Google Shape;9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3225" y="943875"/>
            <a:ext cx="4521877" cy="32557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280000" dist="171450">
              <a:srgbClr val="000000">
                <a:alpha val="50000"/>
              </a:srgbClr>
            </a:outerShdw>
          </a:effectLst>
        </p:spPr>
      </p:pic>
      <p:sp>
        <p:nvSpPr>
          <p:cNvPr id="97" name="Google Shape;97;p18"/>
          <p:cNvSpPr txBox="1"/>
          <p:nvPr/>
        </p:nvSpPr>
        <p:spPr>
          <a:xfrm>
            <a:off x="734775" y="2954775"/>
            <a:ext cx="2313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https://www.toptal.com/developers/sorting-algorithms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idx="4294967295" type="body"/>
          </p:nvPr>
        </p:nvSpPr>
        <p:spPr>
          <a:xfrm>
            <a:off x="650275" y="2205300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900">
                <a:latin typeface="Merriweather"/>
                <a:ea typeface="Merriweather"/>
                <a:cs typeface="Merriweather"/>
                <a:sym typeface="Merriweather"/>
              </a:rPr>
              <a:t>ALOCAÇÃO</a:t>
            </a:r>
            <a:endParaRPr sz="29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6225" y="943875"/>
            <a:ext cx="4521875" cy="32557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280000" dist="171450">
              <a:srgbClr val="000000">
                <a:alpha val="50000"/>
              </a:srgbClr>
            </a:outerShdw>
          </a:effectLst>
        </p:spPr>
      </p:pic>
      <p:pic>
        <p:nvPicPr>
          <p:cNvPr id="104" name="Google Shape;10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3225" y="943875"/>
            <a:ext cx="4521877" cy="32557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280000" dist="171450">
              <a:srgbClr val="000000">
                <a:alpha val="50000"/>
              </a:srgbClr>
            </a:outerShdw>
          </a:effectLst>
        </p:spPr>
      </p:pic>
      <p:sp>
        <p:nvSpPr>
          <p:cNvPr id="105" name="Google Shape;105;p19"/>
          <p:cNvSpPr txBox="1"/>
          <p:nvPr/>
        </p:nvSpPr>
        <p:spPr>
          <a:xfrm>
            <a:off x="734775" y="2954775"/>
            <a:ext cx="231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33225" y="943875"/>
            <a:ext cx="4455625" cy="325575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280000" dist="1714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Fontes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https://www.uol.com.br/tilt/noticias/redacao/2021/05/25/como-funciona-o-prazo-de-validade-dos-alimentos.htm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4"/>
              </a:rPr>
              <a:t>https://www.toptal.com/developers/sorting-algorithms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5"/>
              </a:rPr>
              <a:t>https://www.ime.usp.br/~pf/algoritmos/aulas/lista.html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